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</p:sldIdLst>
  <p:sldSz cy="5143500" cx="9144000"/>
  <p:notesSz cx="6858000" cy="9144000"/>
  <p:embeddedFontLst>
    <p:embeddedFont>
      <p:font typeface="Roboto Slab"/>
      <p:regular r:id="rId17"/>
      <p:bold r:id="rId18"/>
    </p:embeddedFont>
    <p:embeddedFont>
      <p:font typeface="Roboto"/>
      <p:regular r:id="rId19"/>
      <p:bold r:id="rId20"/>
      <p:italic r:id="rId21"/>
      <p:boldItalic r:id="rId22"/>
    </p:embeddedFont>
    <p:embeddedFont>
      <p:font typeface="Pacifico"/>
      <p:regular r:id="rId2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Roboto-bold.fntdata"/><Relationship Id="rId11" Type="http://schemas.openxmlformats.org/officeDocument/2006/relationships/slide" Target="slides/slide6.xml"/><Relationship Id="rId22" Type="http://schemas.openxmlformats.org/officeDocument/2006/relationships/font" Target="fonts/Roboto-boldItalic.fntdata"/><Relationship Id="rId10" Type="http://schemas.openxmlformats.org/officeDocument/2006/relationships/slide" Target="slides/slide5.xml"/><Relationship Id="rId21" Type="http://schemas.openxmlformats.org/officeDocument/2006/relationships/font" Target="fonts/Roboto-italic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23" Type="http://schemas.openxmlformats.org/officeDocument/2006/relationships/font" Target="fonts/Pacifico-regular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font" Target="fonts/RobotoSlab-regular.fntdata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font" Target="fonts/Roboto-regular.fntdata"/><Relationship Id="rId6" Type="http://schemas.openxmlformats.org/officeDocument/2006/relationships/slide" Target="slides/slide1.xml"/><Relationship Id="rId18" Type="http://schemas.openxmlformats.org/officeDocument/2006/relationships/font" Target="fonts/RobotoSlab-bold.fntdata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oneworldfamily.de/en/the-ocean-clean-up-new-technology-to-rid-our-oceans-of-plastic-pollution/" TargetMode="External"/><Relationship Id="rId3" Type="http://schemas.openxmlformats.org/officeDocument/2006/relationships/hyperlink" Target="https://commons.wikimedia.org/wiki/File:Figure_41_00_01.jpg" TargetMode="Externa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journals.plos.org/plosone/article/figure?id=10.1371/journal.pone.0007623.g002" TargetMode="Externa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marinedebris.noaa.gov/multimedia/photos/impacts#prettyPhoto" TargetMode="Externa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latin typeface="Roboto"/>
                <a:ea typeface="Roboto"/>
                <a:cs typeface="Roboto"/>
                <a:sym typeface="Roboto"/>
              </a:rPr>
              <a:t>Picture Credits (all used with “creative commons licenses” under advanced Google Search): 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a49fa2c2b5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a49fa2c2b5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Roboto"/>
              <a:buChar char="●"/>
            </a:pPr>
            <a:r>
              <a:rPr lang="en"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Switch to reusable straws, bags, water bottles…</a:t>
            </a:r>
            <a:endParaRPr sz="13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Roboto"/>
              <a:buChar char="●"/>
            </a:pPr>
            <a:r>
              <a:rPr lang="en"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Know the proper way to recycle</a:t>
            </a:r>
            <a:endParaRPr sz="13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Roboto"/>
              <a:buChar char="●"/>
            </a:pPr>
            <a:r>
              <a:rPr lang="en"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Encourage local businesses and government to make big switches in plastic materials</a:t>
            </a:r>
            <a:endParaRPr sz="13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Roboto"/>
              <a:buChar char="●"/>
            </a:pPr>
            <a:r>
              <a:rPr lang="en"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Buy recycled items </a:t>
            </a:r>
            <a:endParaRPr sz="13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Roboto"/>
              <a:buChar char="●"/>
            </a:pPr>
            <a:r>
              <a:rPr lang="en"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Use A Rocha’s Plastic Toolbox to learn more and even participate in community science</a:t>
            </a:r>
            <a:endParaRPr sz="13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Picture Credit: A Rocha Kenya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a5f81f81b9_0_1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a5f81f81b9_0_1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a5f81f81b9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a5f81f81b9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</a:pPr>
            <a:r>
              <a:rPr lang="en" sz="1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Cheap and versatile!</a:t>
            </a:r>
            <a:endParaRPr sz="14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</a:pPr>
            <a:r>
              <a:rPr lang="en" sz="1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There are many different forms</a:t>
            </a:r>
            <a:endParaRPr sz="14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</a:pPr>
            <a:r>
              <a:rPr lang="en" sz="1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Man-made materials</a:t>
            </a:r>
            <a:endParaRPr sz="14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921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Roboto"/>
              <a:buChar char="○"/>
            </a:pPr>
            <a:r>
              <a:rPr lang="en"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Repeated units of smaller molecules→ monomers </a:t>
            </a:r>
            <a:endParaRPr sz="10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</a:pPr>
            <a:r>
              <a:rPr lang="en" sz="1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Most made from fossil fuels</a:t>
            </a:r>
            <a:endParaRPr sz="14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</a:pPr>
            <a:r>
              <a:rPr lang="en" sz="1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Little natural biodegradation </a:t>
            </a:r>
            <a:endParaRPr sz="14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921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Roboto"/>
              <a:buChar char="○"/>
            </a:pPr>
            <a:r>
              <a:rPr lang="en"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Leads to plastic accumulation!</a:t>
            </a:r>
            <a:endParaRPr sz="10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Picture Credits (all used with “creative commons licenses” under advanced Google Search): </a:t>
            </a:r>
            <a:endParaRPr sz="10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a49fa2c2b5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a49fa2c2b5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Picture Credits (all used with “creative commons licenses” under advanced Google Search): 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a5f81f81b9_0_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a5f81f81b9_0_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"/>
              <a:buChar char="●"/>
            </a:pPr>
            <a:r>
              <a:rPr lang="en"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We produce over 350 million tons of plastic per year globally! </a:t>
            </a:r>
            <a:r>
              <a:rPr lang="en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(Our World Data, 2015)</a:t>
            </a:r>
            <a:endParaRPr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Roboto"/>
              <a:buChar char="●"/>
            </a:pPr>
            <a:r>
              <a:rPr lang="en"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50% of this is single-use plastic</a:t>
            </a:r>
            <a:endParaRPr sz="13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"/>
              <a:buChar char="●"/>
            </a:pPr>
            <a:r>
              <a:rPr lang="en"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Over 8 million tons are dumped in the ocean every year </a:t>
            </a:r>
            <a:r>
              <a:rPr lang="en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(Ederer, Sluka 2020)</a:t>
            </a:r>
            <a:endParaRPr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Picture Credits (all used with “creative commons licenses” under advanced Google Search): </a:t>
            </a:r>
            <a:endParaRPr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a5f81f81b9_0_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a5f81f81b9_0_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</a:pPr>
            <a:r>
              <a:rPr lang="en" sz="1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Plastic is on the earth for several hundred years at least</a:t>
            </a:r>
            <a:endParaRPr sz="14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</a:pPr>
            <a:r>
              <a:rPr lang="en" sz="1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Some get stored in landfills </a:t>
            </a:r>
            <a:endParaRPr sz="14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921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Roboto"/>
              <a:buChar char="○"/>
            </a:pPr>
            <a:r>
              <a:rPr lang="en"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Methane is produced in these oxygen depleted environments </a:t>
            </a:r>
            <a:endParaRPr sz="10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</a:pPr>
            <a:r>
              <a:rPr lang="en" sz="1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Most end up in the ocean</a:t>
            </a:r>
            <a:endParaRPr sz="14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921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Roboto"/>
              <a:buChar char="○"/>
            </a:pPr>
            <a:r>
              <a:rPr lang="en"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Plastic of marine origin (fishing nets, cages, rope…)</a:t>
            </a:r>
            <a:endParaRPr sz="10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921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Roboto"/>
              <a:buChar char="○"/>
            </a:pPr>
            <a:r>
              <a:rPr lang="en"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Plastic not properly disposed of</a:t>
            </a:r>
            <a:endParaRPr sz="10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921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Roboto"/>
              <a:buChar char="○"/>
            </a:pPr>
            <a:r>
              <a:rPr lang="en"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Wind and rain pushes pollution into waterways which feeds into the ocean</a:t>
            </a:r>
            <a:endParaRPr sz="10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Picture Credits (all used with “creative commons licenses” under advanced Google Search):</a:t>
            </a:r>
            <a:endParaRPr sz="10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Roboto"/>
              <a:buChar char="●"/>
            </a:pPr>
            <a:r>
              <a:rPr lang="en"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Bird surrounded by plastic: Matthew Chauvin @ </a:t>
            </a:r>
            <a:r>
              <a:rPr lang="en" sz="1000" u="sng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2"/>
              </a:rPr>
              <a:t>https://oneworldfamily.de/en/the-ocean-clean-up-new-technology-to-rid-our-oceans-of-plastic-pollution/</a:t>
            </a:r>
            <a:endParaRPr sz="10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Roboto"/>
              <a:buChar char="●"/>
            </a:pPr>
            <a:r>
              <a:rPr lang="en"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Plastic in landfill: OpenStax Chemistry @ </a:t>
            </a:r>
            <a:r>
              <a:rPr lang="en" sz="1000" u="sng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3"/>
              </a:rPr>
              <a:t>https://commons.wikimedia.org/wiki/File:Figure_41_00_01.jpg</a:t>
            </a:r>
            <a:endParaRPr sz="10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Roboto"/>
              <a:buChar char="●"/>
            </a:pPr>
            <a:r>
              <a:t/>
            </a:r>
            <a:endParaRPr sz="10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a49fa2c2b5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a49fa2c2b5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Ingestion- Algae attaches itself onto plastic, releases a chemical (dimethyl sulfide) which birds can smell and eat</a:t>
            </a:r>
            <a:endParaRPr sz="14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"/>
              <a:buChar char="●"/>
            </a:pPr>
            <a:r>
              <a:rPr lang="en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found in 60% of seabirds and 100% of sea turtles </a:t>
            </a:r>
            <a:r>
              <a:rPr lang="en"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(2018, Ocean Conservancy)</a:t>
            </a:r>
            <a:endParaRPr sz="10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●"/>
            </a:pPr>
            <a:r>
              <a:rPr lang="en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Obstruct intestines</a:t>
            </a:r>
            <a:endParaRPr sz="1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●"/>
            </a:pPr>
            <a:r>
              <a:rPr lang="en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Limits the amount of food the animal can eat</a:t>
            </a:r>
            <a:endParaRPr sz="6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Picture Credits (all used with “creative commons licenses” under advanced Google Search): </a:t>
            </a:r>
            <a:endParaRPr sz="10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Roboto"/>
              <a:buChar char="●"/>
            </a:pPr>
            <a:r>
              <a:rPr lang="en"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Plastic in bird: Lindsay Young @ </a:t>
            </a:r>
            <a:r>
              <a:rPr lang="en" sz="1000" u="sng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2"/>
              </a:rPr>
              <a:t>https://journals.plos.org/plosone/article/figure?id=10.1371/journal.pone.0007623.g002</a:t>
            </a:r>
            <a:endParaRPr sz="10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Roboto"/>
              <a:buChar char="●"/>
            </a:pPr>
            <a:r>
              <a:t/>
            </a:r>
            <a:endParaRPr sz="10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a5f81f81b9_0_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a5f81f81b9_0_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●"/>
            </a:pPr>
            <a:r>
              <a:rPr lang="en"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Animals may drown, starve, or gain serious infections </a:t>
            </a:r>
            <a:r>
              <a:rPr lang="en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(fisheries.noaa.gov)</a:t>
            </a:r>
            <a:endParaRPr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●"/>
            </a:pPr>
            <a:r>
              <a:rPr lang="en"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1 in 3 species of marine animals have been found entangled in marine litter </a:t>
            </a:r>
            <a:r>
              <a:rPr lang="en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(plasticoceans.org)</a:t>
            </a:r>
            <a:endParaRPr sz="7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Picture Credits (all used with “creative commons licenses” under advanced Google Search): </a:t>
            </a:r>
            <a:r>
              <a:rPr lang="en" u="sng">
                <a:solidFill>
                  <a:srgbClr val="8BC34A"/>
                </a:solidFill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https://marinedebris.noaa.gov/multimedia/photos/impacts#prettyPhoto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a5f81f81b9_0_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a5f81f81b9_0_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</a:pPr>
            <a:r>
              <a:rPr lang="en" sz="1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Plastic pieces absorb and give off toxins</a:t>
            </a:r>
            <a:endParaRPr sz="14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</a:pPr>
            <a:r>
              <a:rPr lang="en" sz="1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Disease causing microorganisms attach themselves to plastic</a:t>
            </a:r>
            <a:endParaRPr sz="14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Picture Credit: Sarah Sluka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a5f81f81b9_0_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a5f81f81b9_0_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Human ingestion of microplastics in seafood and water may affect human health</a:t>
            </a:r>
            <a:endParaRPr sz="14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●"/>
            </a:pPr>
            <a:r>
              <a:rPr lang="en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In our drinking water, soil, and air</a:t>
            </a:r>
            <a:endParaRPr sz="1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"/>
              <a:buChar char="●"/>
            </a:pPr>
            <a:r>
              <a:rPr lang="en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European seafood consumers will eat 11,000 microplastic items per year </a:t>
            </a:r>
            <a:r>
              <a:rPr lang="en"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(Cauwenberghe, Janssen)</a:t>
            </a:r>
            <a:endParaRPr sz="10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●"/>
            </a:pPr>
            <a:r>
              <a:rPr lang="en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More research needs to be done in this area </a:t>
            </a:r>
            <a:endParaRPr sz="6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Picture Credits (all used with “creative commons licenses” under advanced Google Search): https://www.piqsels.com/en/public-domain-photo-zxwxs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1524800" y="672606"/>
            <a:ext cx="1081625" cy="1124950"/>
          </a:xfrm>
          <a:custGeom>
            <a:rect b="b" l="l" r="r" t="t"/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28575">
            <a:solidFill>
              <a:schemeClr val="accent5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11" name="Google Shape;11;p2"/>
          <p:cNvSpPr/>
          <p:nvPr/>
        </p:nvSpPr>
        <p:spPr>
          <a:xfrm rot="10800000">
            <a:off x="6537563" y="3342925"/>
            <a:ext cx="1081625" cy="1124950"/>
          </a:xfrm>
          <a:custGeom>
            <a:rect b="b" l="l" r="r" t="t"/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28575">
            <a:solidFill>
              <a:schemeClr val="accent5"/>
            </a:solidFill>
            <a:prstDash val="solid"/>
            <a:miter lim="8000"/>
            <a:headEnd len="sm" w="sm" type="none"/>
            <a:tailEnd len="sm" w="sm" type="none"/>
          </a:ln>
        </p:spPr>
      </p:sp>
      <p:cxnSp>
        <p:nvCxnSpPr>
          <p:cNvPr id="12" name="Google Shape;12;p2"/>
          <p:cNvCxnSpPr/>
          <p:nvPr/>
        </p:nvCxnSpPr>
        <p:spPr>
          <a:xfrm>
            <a:off x="4359602" y="2817464"/>
            <a:ext cx="424800" cy="0"/>
          </a:xfrm>
          <a:prstGeom prst="straightConnector1">
            <a:avLst/>
          </a:prstGeom>
          <a:noFill/>
          <a:ln cap="flat" cmpd="sng" w="381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3" name="Google Shape;13;p2"/>
          <p:cNvSpPr txBox="1"/>
          <p:nvPr>
            <p:ph type="ctrTitle"/>
          </p:nvPr>
        </p:nvSpPr>
        <p:spPr>
          <a:xfrm>
            <a:off x="1680302" y="1188925"/>
            <a:ext cx="5783400" cy="14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/>
        </p:txBody>
      </p:sp>
      <p:sp>
        <p:nvSpPr>
          <p:cNvPr id="14" name="Google Shape;14;p2"/>
          <p:cNvSpPr txBox="1"/>
          <p:nvPr>
            <p:ph idx="1" type="subTitle"/>
          </p:nvPr>
        </p:nvSpPr>
        <p:spPr>
          <a:xfrm>
            <a:off x="1680302" y="3049450"/>
            <a:ext cx="5783400" cy="90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/>
        </p:txBody>
      </p:sp>
      <p:sp>
        <p:nvSpPr>
          <p:cNvPr id="15" name="Google Shape;15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1"/>
          <p:cNvSpPr/>
          <p:nvPr/>
        </p:nvSpPr>
        <p:spPr>
          <a:xfrm>
            <a:off x="150" y="5076825"/>
            <a:ext cx="9143700" cy="666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" name="Google Shape;54;p11"/>
          <p:cNvSpPr txBox="1"/>
          <p:nvPr>
            <p:ph hasCustomPrompt="1" type="title"/>
          </p:nvPr>
        </p:nvSpPr>
        <p:spPr>
          <a:xfrm>
            <a:off x="387900" y="1152450"/>
            <a:ext cx="8368200" cy="1538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5" name="Google Shape;55;p11"/>
          <p:cNvSpPr txBox="1"/>
          <p:nvPr>
            <p:ph idx="1" type="body"/>
          </p:nvPr>
        </p:nvSpPr>
        <p:spPr>
          <a:xfrm>
            <a:off x="387900" y="2919450"/>
            <a:ext cx="8368200" cy="107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6" name="Google Shape;56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Google Shape;17;p3"/>
          <p:cNvCxnSpPr/>
          <p:nvPr/>
        </p:nvCxnSpPr>
        <p:spPr>
          <a:xfrm>
            <a:off x="4359602" y="2817464"/>
            <a:ext cx="424800" cy="0"/>
          </a:xfrm>
          <a:prstGeom prst="straightConnector1">
            <a:avLst/>
          </a:prstGeom>
          <a:noFill/>
          <a:ln cap="flat" cmpd="sng" w="381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8" name="Google Shape;18;p3"/>
          <p:cNvSpPr txBox="1"/>
          <p:nvPr>
            <p:ph type="title"/>
          </p:nvPr>
        </p:nvSpPr>
        <p:spPr>
          <a:xfrm>
            <a:off x="480750" y="1764950"/>
            <a:ext cx="8222100" cy="907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9" name="Google Shape;19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Google Shape;21;p4"/>
          <p:cNvCxnSpPr/>
          <p:nvPr/>
        </p:nvCxnSpPr>
        <p:spPr>
          <a:xfrm>
            <a:off x="492563" y="1260284"/>
            <a:ext cx="424800" cy="0"/>
          </a:xfrm>
          <a:prstGeom prst="straightConnector1">
            <a:avLst/>
          </a:prstGeom>
          <a:noFill/>
          <a:ln cap="flat" cmpd="sng" w="381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2" name="Google Shape;22;p4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" type="body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4" name="Google Shape;24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Google Shape;26;p5"/>
          <p:cNvCxnSpPr/>
          <p:nvPr/>
        </p:nvCxnSpPr>
        <p:spPr>
          <a:xfrm>
            <a:off x="492563" y="1260284"/>
            <a:ext cx="424800" cy="0"/>
          </a:xfrm>
          <a:prstGeom prst="straightConnector1">
            <a:avLst/>
          </a:prstGeom>
          <a:noFill/>
          <a:ln cap="flat" cmpd="sng" w="381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7" name="Google Shape;27;p5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8" name="Google Shape;28;p5"/>
          <p:cNvSpPr txBox="1"/>
          <p:nvPr>
            <p:ph idx="1" type="body"/>
          </p:nvPr>
        </p:nvSpPr>
        <p:spPr>
          <a:xfrm>
            <a:off x="387900" y="1489825"/>
            <a:ext cx="39999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9" name="Google Shape;29;p5"/>
          <p:cNvSpPr txBox="1"/>
          <p:nvPr>
            <p:ph idx="2" type="body"/>
          </p:nvPr>
        </p:nvSpPr>
        <p:spPr>
          <a:xfrm>
            <a:off x="4756200" y="1489825"/>
            <a:ext cx="39999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0" name="Google Shape;30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3" name="Google Shape;33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" name="Google Shape;35;p7"/>
          <p:cNvCxnSpPr/>
          <p:nvPr/>
        </p:nvCxnSpPr>
        <p:spPr>
          <a:xfrm>
            <a:off x="489218" y="1412277"/>
            <a:ext cx="331500" cy="0"/>
          </a:xfrm>
          <a:prstGeom prst="straightConnector1">
            <a:avLst/>
          </a:prstGeom>
          <a:noFill/>
          <a:ln cap="flat" cmpd="sng" w="381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6" name="Google Shape;36;p7"/>
          <p:cNvSpPr txBox="1"/>
          <p:nvPr>
            <p:ph type="title"/>
          </p:nvPr>
        </p:nvSpPr>
        <p:spPr>
          <a:xfrm>
            <a:off x="3879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7" name="Google Shape;37;p7"/>
          <p:cNvSpPr txBox="1"/>
          <p:nvPr>
            <p:ph idx="1" type="body"/>
          </p:nvPr>
        </p:nvSpPr>
        <p:spPr>
          <a:xfrm>
            <a:off x="387900" y="1594025"/>
            <a:ext cx="2808000" cy="268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8" name="Google Shape;38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8"/>
          <p:cNvSpPr txBox="1"/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41" name="Google Shape;41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9"/>
          <p:cNvSpPr/>
          <p:nvPr/>
        </p:nvSpPr>
        <p:spPr>
          <a:xfrm>
            <a:off x="4572000" y="-7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4" name="Google Shape;44;p9"/>
          <p:cNvCxnSpPr/>
          <p:nvPr/>
        </p:nvCxnSpPr>
        <p:spPr>
          <a:xfrm>
            <a:off x="5029675" y="4495503"/>
            <a:ext cx="540900" cy="0"/>
          </a:xfrm>
          <a:prstGeom prst="straightConnector1">
            <a:avLst/>
          </a:prstGeom>
          <a:noFill/>
          <a:ln cap="flat" cmpd="sng" w="3810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5" name="Google Shape;45;p9"/>
          <p:cNvSpPr txBox="1"/>
          <p:nvPr>
            <p:ph type="title"/>
          </p:nvPr>
        </p:nvSpPr>
        <p:spPr>
          <a:xfrm>
            <a:off x="265500" y="1209075"/>
            <a:ext cx="4045200" cy="1506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/>
        </p:txBody>
      </p:sp>
      <p:sp>
        <p:nvSpPr>
          <p:cNvPr id="46" name="Google Shape;46;p9"/>
          <p:cNvSpPr txBox="1"/>
          <p:nvPr>
            <p:ph idx="1" type="subTitle"/>
          </p:nvPr>
        </p:nvSpPr>
        <p:spPr>
          <a:xfrm>
            <a:off x="265500" y="2769001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9pPr>
          </a:lstStyle>
          <a:p/>
        </p:txBody>
      </p:sp>
      <p:sp>
        <p:nvSpPr>
          <p:cNvPr id="47" name="Google Shape;47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8" name="Google Shape;48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0"/>
          <p:cNvSpPr txBox="1"/>
          <p:nvPr>
            <p:ph idx="1" type="body"/>
          </p:nvPr>
        </p:nvSpPr>
        <p:spPr>
          <a:xfrm>
            <a:off x="319500" y="4233725"/>
            <a:ext cx="5998800" cy="59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 Slab"/>
              <a:buNone/>
              <a:defRPr>
                <a:latin typeface="Roboto Slab"/>
                <a:ea typeface="Roboto Slab"/>
                <a:cs typeface="Roboto Slab"/>
                <a:sym typeface="Roboto Slab"/>
              </a:defRPr>
            </a:lvl1pPr>
          </a:lstStyle>
          <a:p/>
        </p:txBody>
      </p:sp>
      <p:sp>
        <p:nvSpPr>
          <p:cNvPr id="51" name="Google Shape;51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marina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●"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9.png"/><Relationship Id="rId4" Type="http://schemas.openxmlformats.org/officeDocument/2006/relationships/image" Target="../media/image13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7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1.png"/><Relationship Id="rId4" Type="http://schemas.openxmlformats.org/officeDocument/2006/relationships/image" Target="../media/image8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0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4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3"/>
          <p:cNvSpPr txBox="1"/>
          <p:nvPr>
            <p:ph type="ctrTitle"/>
          </p:nvPr>
        </p:nvSpPr>
        <p:spPr>
          <a:xfrm>
            <a:off x="659250" y="1983750"/>
            <a:ext cx="7825500" cy="1176000"/>
          </a:xfrm>
          <a:prstGeom prst="rect">
            <a:avLst/>
          </a:prstGeom>
          <a:solidFill>
            <a:srgbClr val="FFFFFF"/>
          </a:solidFill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C78D8"/>
                </a:solidFill>
                <a:latin typeface="Pacifico"/>
                <a:ea typeface="Pacifico"/>
                <a:cs typeface="Pacifico"/>
                <a:sym typeface="Pacifico"/>
              </a:rPr>
              <a:t>Introduction to Plastic</a:t>
            </a:r>
            <a:endParaRPr>
              <a:solidFill>
                <a:srgbClr val="3C78D8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2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can you help?</a:t>
            </a:r>
            <a:endParaRPr/>
          </a:p>
        </p:txBody>
      </p:sp>
      <p:pic>
        <p:nvPicPr>
          <p:cNvPr id="124" name="Google Shape;124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93500" y="147350"/>
            <a:ext cx="1862600" cy="1878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296525"/>
            <a:ext cx="6573980" cy="36945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3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latin typeface="Roboto"/>
                <a:ea typeface="Roboto"/>
                <a:cs typeface="Roboto"/>
                <a:sym typeface="Roboto"/>
              </a:rPr>
              <a:t>Plastics Toolbox - www.arocha.org/plastics-toolbox</a:t>
            </a:r>
            <a:endParaRPr sz="3900"/>
          </a:p>
        </p:txBody>
      </p:sp>
      <p:sp>
        <p:nvSpPr>
          <p:cNvPr id="131" name="Google Shape;131;p23"/>
          <p:cNvSpPr txBox="1"/>
          <p:nvPr>
            <p:ph idx="1" type="body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32" name="Google Shape;132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92700" y="1941575"/>
            <a:ext cx="3958601" cy="2175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4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is plastic?</a:t>
            </a:r>
            <a:endParaRPr/>
          </a:p>
        </p:txBody>
      </p:sp>
      <p:pic>
        <p:nvPicPr>
          <p:cNvPr id="70" name="Google Shape;70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504714"/>
            <a:ext cx="3946175" cy="4134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4450" y="1904125"/>
            <a:ext cx="3463050" cy="2137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5"/>
          <p:cNvSpPr txBox="1"/>
          <p:nvPr>
            <p:ph type="title"/>
          </p:nvPr>
        </p:nvSpPr>
        <p:spPr>
          <a:xfrm>
            <a:off x="387900" y="275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/>
              <a:t>Overall global plastic usage estimate (in million metric tons), 1950-2015</a:t>
            </a:r>
            <a:endParaRPr sz="1900"/>
          </a:p>
        </p:txBody>
      </p:sp>
      <p:pic>
        <p:nvPicPr>
          <p:cNvPr id="77" name="Google Shape;77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24563" y="1059775"/>
            <a:ext cx="6294865" cy="3820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6"/>
          <p:cNvSpPr txBox="1"/>
          <p:nvPr>
            <p:ph type="title"/>
          </p:nvPr>
        </p:nvSpPr>
        <p:spPr>
          <a:xfrm>
            <a:off x="387900" y="4195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much plastic exactly?</a:t>
            </a:r>
            <a:endParaRPr/>
          </a:p>
        </p:txBody>
      </p:sp>
      <p:pic>
        <p:nvPicPr>
          <p:cNvPr id="83" name="Google Shape;83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24273" y="1489827"/>
            <a:ext cx="6695450" cy="3240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7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Where does plastic go?</a:t>
            </a:r>
            <a:endParaRPr/>
          </a:p>
        </p:txBody>
      </p:sp>
      <p:pic>
        <p:nvPicPr>
          <p:cNvPr id="89" name="Google Shape;89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7900" y="2571750"/>
            <a:ext cx="3773674" cy="235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13974" y="1296525"/>
            <a:ext cx="4677625" cy="23388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8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Why is it a problem?</a:t>
            </a:r>
            <a:endParaRPr/>
          </a:p>
        </p:txBody>
      </p:sp>
      <p:pic>
        <p:nvPicPr>
          <p:cNvPr id="96" name="Google Shape;96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23677" y="379387"/>
            <a:ext cx="3092926" cy="4384726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8"/>
          <p:cNvSpPr txBox="1"/>
          <p:nvPr>
            <p:ph idx="1" type="body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Animal Ingestion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9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Why is it a problem?</a:t>
            </a:r>
            <a:endParaRPr/>
          </a:p>
        </p:txBody>
      </p:sp>
      <p:sp>
        <p:nvSpPr>
          <p:cNvPr id="103" name="Google Shape;103;p19"/>
          <p:cNvSpPr txBox="1"/>
          <p:nvPr>
            <p:ph idx="1" type="body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Entanglement</a:t>
            </a:r>
            <a:endParaRPr sz="14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04" name="Google Shape;104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96429" y="1202438"/>
            <a:ext cx="4867517" cy="3653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0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Why is it a problem?</a:t>
            </a:r>
            <a:endParaRPr/>
          </a:p>
        </p:txBody>
      </p:sp>
      <p:sp>
        <p:nvSpPr>
          <p:cNvPr id="110" name="Google Shape;110;p20"/>
          <p:cNvSpPr txBox="1"/>
          <p:nvPr>
            <p:ph idx="1" type="body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Toxicity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11" name="Google Shape;111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05350" y="1261163"/>
            <a:ext cx="5304330" cy="35362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1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Why is it a problem?</a:t>
            </a:r>
            <a:endParaRPr/>
          </a:p>
        </p:txBody>
      </p:sp>
      <p:sp>
        <p:nvSpPr>
          <p:cNvPr id="117" name="Google Shape;117;p21"/>
          <p:cNvSpPr txBox="1"/>
          <p:nvPr>
            <p:ph idx="1" type="body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Human Ingestion</a:t>
            </a:r>
            <a:endParaRPr sz="1600"/>
          </a:p>
        </p:txBody>
      </p:sp>
      <p:pic>
        <p:nvPicPr>
          <p:cNvPr id="118" name="Google Shape;118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90275" y="1413800"/>
            <a:ext cx="4502700" cy="347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Marina">
  <a:themeElements>
    <a:clrScheme name="Marina">
      <a:dk1>
        <a:srgbClr val="FFFFFF"/>
      </a:dk1>
      <a:lt1>
        <a:srgbClr val="00517C"/>
      </a:lt1>
      <a:dk2>
        <a:srgbClr val="004065"/>
      </a:dk2>
      <a:lt2>
        <a:srgbClr val="CFD8DC"/>
      </a:lt2>
      <a:accent1>
        <a:srgbClr val="0277BD"/>
      </a:accent1>
      <a:accent2>
        <a:srgbClr val="558B2F"/>
      </a:accent2>
      <a:accent3>
        <a:srgbClr val="009688"/>
      </a:accent3>
      <a:accent4>
        <a:srgbClr val="039BE5"/>
      </a:accent4>
      <a:accent5>
        <a:srgbClr val="8BC34A"/>
      </a:accent5>
      <a:accent6>
        <a:srgbClr val="FFEB38"/>
      </a:accent6>
      <a:hlink>
        <a:srgbClr val="8BC34A"/>
      </a:hlink>
      <a:folHlink>
        <a:srgbClr val="8BC34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